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062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2426" y="2895600"/>
            <a:ext cx="4572000" cy="1368798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 cap="none" spc="12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4743451"/>
            <a:ext cx="9144000" cy="21145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4714875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5F73-9197-4596-ADE7-CFFFE972992F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4F0AD2-C13D-4F43-B2E3-EEAC3CF67C78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52426" y="457200"/>
            <a:ext cx="7680960" cy="243839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kumimoji="0" lang="en-US" sz="6000" b="1" i="0" u="none" strike="noStrike" kern="1200" cap="none" spc="0" normalizeH="0" baseline="0" noProof="0" smtClean="0">
                <a:ln>
                  <a:noFill/>
                </a:ln>
                <a:gradFill>
                  <a:gsLst>
                    <a:gs pos="0">
                      <a:schemeClr val="tx1">
                        <a:alpha val="92000"/>
                      </a:schemeClr>
                    </a:gs>
                    <a:gs pos="45000">
                      <a:schemeClr val="tx1">
                        <a:alpha val="51000"/>
                      </a:schemeClr>
                    </a:gs>
                    <a:gs pos="100000">
                      <a:schemeClr val="tx1"/>
                    </a:gs>
                  </a:gsLst>
                  <a:lin ang="3600000" scaled="0"/>
                </a:gra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5F73-9197-4596-ADE7-CFFFE972992F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F0AD2-C13D-4F43-B2E3-EEAC3CF67C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5F73-9197-4596-ADE7-CFFFE972992F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F0AD2-C13D-4F43-B2E3-EEAC3CF67C7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7680960" cy="4724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CDC5F73-9197-4596-ADE7-CFFFE972992F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4F0AD2-C13D-4F43-B2E3-EEAC3CF67C78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52426" y="4003302"/>
            <a:ext cx="4572000" cy="1178298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 cap="none" spc="12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5F73-9197-4596-ADE7-CFFFE972992F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4F0AD2-C13D-4F43-B2E3-EEAC3CF67C78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18288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-4439" y="182880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54366" y="1990078"/>
            <a:ext cx="8439912" cy="1984248"/>
          </a:xfrm>
        </p:spPr>
        <p:txBody>
          <a:bodyPr>
            <a:noAutofit/>
          </a:bodyPr>
          <a:lstStyle>
            <a:lvl1pPr>
              <a:defRPr kumimoji="0" lang="en-US" sz="6000" b="1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>
                        <a:alpha val="92000"/>
                      </a:schemeClr>
                    </a:gs>
                    <a:gs pos="45000">
                      <a:schemeClr val="tx1">
                        <a:alpha val="51000"/>
                      </a:schemeClr>
                    </a:gs>
                    <a:gs pos="100000">
                      <a:schemeClr val="tx1"/>
                    </a:gs>
                  </a:gsLst>
                  <a:lin ang="3600000" scaled="0"/>
                </a:gra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11"/>
          <p:cNvSpPr>
            <a:spLocks noGrp="1"/>
          </p:cNvSpPr>
          <p:nvPr>
            <p:ph sz="quarter" idx="14"/>
          </p:nvPr>
        </p:nvSpPr>
        <p:spPr>
          <a:xfrm>
            <a:off x="4901184" y="1463040"/>
            <a:ext cx="3886200" cy="428853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3886200" cy="428853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CDC5F73-9197-4596-ADE7-CFFFE972992F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74F0AD2-C13D-4F43-B2E3-EEAC3CF67C78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426" y="1463040"/>
            <a:ext cx="3886200" cy="509587"/>
          </a:xfrm>
        </p:spPr>
        <p:txBody>
          <a:bodyPr>
            <a:normAutofit/>
          </a:bodyPr>
          <a:lstStyle>
            <a:lvl1pPr marL="0" indent="0">
              <a:buNone/>
              <a:defRPr sz="2000" b="0" i="1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5"/>
          </p:nvPr>
        </p:nvSpPr>
        <p:spPr>
          <a:xfrm>
            <a:off x="4900613" y="1463040"/>
            <a:ext cx="3886200" cy="509587"/>
          </a:xfrm>
        </p:spPr>
        <p:txBody>
          <a:bodyPr>
            <a:normAutofit/>
          </a:bodyPr>
          <a:lstStyle>
            <a:lvl1pPr marL="0" indent="0">
              <a:buNone/>
              <a:defRPr sz="2000" b="0" i="1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14"/>
          </p:nvPr>
        </p:nvSpPr>
        <p:spPr>
          <a:xfrm>
            <a:off x="4900613" y="2011680"/>
            <a:ext cx="3886200" cy="37368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8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2011680"/>
            <a:ext cx="3886200" cy="37368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CDC5F73-9197-4596-ADE7-CFFFE972992F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74F0AD2-C13D-4F43-B2E3-EEAC3CF67C78}" type="slidenum">
              <a:rPr lang="en-US" smtClean="0"/>
              <a:t>‹#›</a:t>
            </a:fld>
            <a:endParaRPr 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5F73-9197-4596-ADE7-CFFFE972992F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4F0AD2-C13D-4F43-B2E3-EEAC3CF67C78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5F73-9197-4596-ADE7-CFFFE972992F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4F0AD2-C13D-4F43-B2E3-EEAC3CF67C78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5734050"/>
            <a:ext cx="9144000" cy="11239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0" y="569595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426" y="1463040"/>
            <a:ext cx="3381375" cy="39671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 b="0" i="1" spc="0" baseline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11"/>
          <p:cNvSpPr>
            <a:spLocks noGrp="1"/>
          </p:cNvSpPr>
          <p:nvPr>
            <p:ph sz="quarter" idx="14"/>
          </p:nvPr>
        </p:nvSpPr>
        <p:spPr>
          <a:xfrm>
            <a:off x="4105275" y="1463040"/>
            <a:ext cx="4681538" cy="396849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CDC5F73-9197-4596-ADE7-CFFFE972992F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74F0AD2-C13D-4F43-B2E3-EEAC3CF67C78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29224" y="0"/>
            <a:ext cx="3914775" cy="5657850"/>
          </a:xfrm>
        </p:spPr>
        <p:txBody>
          <a:bodyPr anchor="ctr" anchorCtr="0"/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352426" y="1600199"/>
            <a:ext cx="4572000" cy="359323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600" i="1">
                <a:solidFill>
                  <a:schemeClr val="tx1"/>
                </a:solidFill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5734050"/>
            <a:ext cx="9144000" cy="11239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569595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52425" y="275208"/>
            <a:ext cx="4572000" cy="132499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CDC5F73-9197-4596-ADE7-CFFFE972992F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4F0AD2-C13D-4F43-B2E3-EEAC3CF67C78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426" y="228600"/>
            <a:ext cx="768096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426" y="1463040"/>
            <a:ext cx="768096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426" y="6543676"/>
            <a:ext cx="1466850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fld id="{FCDC5F73-9197-4596-ADE7-CFFFE972992F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09749" y="6543676"/>
            <a:ext cx="4086225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="1" i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6700" y="6543676"/>
            <a:ext cx="876300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fld id="{074F0AD2-C13D-4F43-B2E3-EEAC3CF67C78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spcBef>
          <a:spcPts val="400"/>
        </a:spcBef>
        <a:buNone/>
        <a:defRPr sz="4000" b="0" kern="1200" cap="none" spc="0" baseline="0">
          <a:solidFill>
            <a:schemeClr val="tx1"/>
          </a:solidFill>
          <a:latin typeface="+mj-lt"/>
          <a:ea typeface="+mj-ea"/>
          <a:cs typeface="Tunga" pitchFamily="2"/>
        </a:defRPr>
      </a:lvl1pPr>
    </p:titleStyle>
    <p:bodyStyle>
      <a:lvl1pPr marL="0" indent="0" algn="l" defTabSz="914400" rtl="0" eaLnBrk="1" latinLnBrk="0" hangingPunct="1">
        <a:spcBef>
          <a:spcPts val="1200"/>
        </a:spcBef>
        <a:spcAft>
          <a:spcPts val="0"/>
        </a:spcAft>
        <a:buClr>
          <a:schemeClr val="accent5"/>
        </a:buClr>
        <a:buFont typeface="Arial" pitchFamily="34" charset="0"/>
        <a:buNone/>
        <a:defRPr sz="1800" b="0" i="0" kern="1200" cap="none" spc="30" baseline="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171450" indent="-171450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2pPr>
      <a:lvl3pPr marL="344488" indent="-165100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3pPr>
      <a:lvl4pPr marL="517525" indent="-169863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4pPr>
      <a:lvl5pPr marL="688975" indent="-173038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5pPr>
      <a:lvl6pPr marL="8686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24358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40817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19600" y="4800600"/>
            <a:ext cx="4572000" cy="1368798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Comic Sans MS" panose="030F0702030302020204" pitchFamily="66" charset="0"/>
              </a:rPr>
              <a:t>Presented By</a:t>
            </a:r>
          </a:p>
          <a:p>
            <a:r>
              <a:rPr lang="en-US" sz="3200" dirty="0" smtClean="0">
                <a:latin typeface="Comic Sans MS" panose="030F0702030302020204" pitchFamily="66" charset="0"/>
              </a:rPr>
              <a:t>Meenakshi Nehru</a:t>
            </a:r>
            <a:endParaRPr lang="en-US" sz="3200" dirty="0">
              <a:latin typeface="Comic Sans MS" panose="030F0702030302020204" pitchFamily="66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5400" dirty="0" smtClean="0">
                <a:latin typeface="Comic Sans MS" panose="030F0702030302020204" pitchFamily="66" charset="0"/>
              </a:rPr>
              <a:t>Tips to Boost Confidence</a:t>
            </a:r>
            <a:endParaRPr lang="en-US" sz="5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209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Comic Sans MS" panose="030F0702030302020204" pitchFamily="66" charset="0"/>
              </a:rPr>
              <a:t>TIP 1: </a:t>
            </a:r>
            <a:r>
              <a:rPr lang="en-US" sz="4800" dirty="0" smtClean="0">
                <a:latin typeface="Comic Sans MS" panose="030F0702030302020204" pitchFamily="66" charset="0"/>
              </a:rPr>
              <a:t>Try a Quick Fix</a:t>
            </a:r>
            <a:endParaRPr lang="en-US" sz="4800" dirty="0">
              <a:latin typeface="Comic Sans MS" panose="030F0702030302020204" pitchFamily="66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524000"/>
            <a:ext cx="3405540" cy="1915616"/>
          </a:xfrm>
        </p:spPr>
      </p:pic>
      <p:sp>
        <p:nvSpPr>
          <p:cNvPr id="7" name="TextBox 6"/>
          <p:cNvSpPr txBox="1"/>
          <p:nvPr/>
        </p:nvSpPr>
        <p:spPr>
          <a:xfrm>
            <a:off x="381000" y="2066758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 smtClean="0">
                <a:latin typeface="Comic Sans MS" panose="030F0702030302020204" pitchFamily="66" charset="0"/>
              </a:rPr>
              <a:t> </a:t>
            </a:r>
            <a:r>
              <a:rPr lang="en-US" sz="3600" dirty="0" smtClean="0">
                <a:latin typeface="Comic Sans MS" panose="030F0702030302020204" pitchFamily="66" charset="0"/>
              </a:rPr>
              <a:t>Listening to music</a:t>
            </a:r>
            <a:endParaRPr lang="en-US" sz="3600" dirty="0">
              <a:latin typeface="Comic Sans MS" panose="030F0702030302020204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1058" y="3918857"/>
            <a:ext cx="8872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mic Sans MS" panose="030F0702030302020204" pitchFamily="66" charset="0"/>
              </a:rPr>
              <a:t>This will promote a feeling of power within us</a:t>
            </a:r>
            <a:endParaRPr lang="en-US" sz="32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51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4067174" cy="2118360"/>
          </a:xfrm>
        </p:spPr>
        <p:txBody>
          <a:bodyPr>
            <a:normAutofit fontScale="92500"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endParaRPr lang="en-US" sz="3600" dirty="0" smtClean="0">
              <a:latin typeface="Comic Sans MS" panose="030F0702030302020204" pitchFamily="66" charset="0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Comic Sans MS" panose="030F0702030302020204" pitchFamily="66" charset="0"/>
              </a:rPr>
              <a:t>Give our self </a:t>
            </a:r>
          </a:p>
          <a:p>
            <a:r>
              <a:rPr lang="en-US" sz="3600" dirty="0" smtClean="0">
                <a:latin typeface="Comic Sans MS" panose="030F0702030302020204" pitchFamily="66" charset="0"/>
              </a:rPr>
              <a:t>     a powerful pose </a:t>
            </a:r>
          </a:p>
          <a:p>
            <a:endParaRPr lang="en-US" sz="3600" dirty="0">
              <a:latin typeface="Comic Sans MS" panose="030F0702030302020204" pitchFamily="66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752600"/>
            <a:ext cx="4217330" cy="2209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0486" y="4453783"/>
            <a:ext cx="7407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mic Sans MS" panose="030F0702030302020204" pitchFamily="66" charset="0"/>
              </a:rPr>
              <a:t>  This will boost up our confidence.</a:t>
            </a:r>
            <a:endParaRPr lang="en-US" sz="32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01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124200"/>
            <a:ext cx="3386667" cy="1905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914400"/>
            <a:ext cx="7728586" cy="1143000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>
                <a:latin typeface="Comic Sans MS" panose="030F0702030302020204" pitchFamily="66" charset="0"/>
              </a:rPr>
              <a:t>TIP </a:t>
            </a:r>
            <a:r>
              <a:rPr lang="en-US" sz="4400" dirty="0" smtClean="0">
                <a:latin typeface="Comic Sans MS" panose="030F0702030302020204" pitchFamily="66" charset="0"/>
              </a:rPr>
              <a:t>2: Believe in your Ability To Improve </a:t>
            </a:r>
            <a:endParaRPr lang="en-US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2286002"/>
            <a:ext cx="74676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latin typeface="Comic Sans MS" panose="030F0702030302020204" pitchFamily="66" charset="0"/>
              </a:rPr>
              <a:t>Looking for a long term change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8600" y="3581399"/>
            <a:ext cx="5638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omic Sans MS" panose="030F0702030302020204" pitchFamily="66" charset="0"/>
              </a:rPr>
              <a:t>Influence how you act</a:t>
            </a:r>
          </a:p>
          <a:p>
            <a:endParaRPr lang="en-US" sz="3200" dirty="0">
              <a:latin typeface="Comic Sans MS" panose="030F0702030302020204" pitchFamily="66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omic Sans MS" panose="030F0702030302020204" pitchFamily="66" charset="0"/>
              </a:rPr>
              <a:t>  Growth mind set</a:t>
            </a:r>
            <a:endParaRPr lang="en-US" sz="32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91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latin typeface="Comic Sans MS" panose="030F0702030302020204" pitchFamily="66" charset="0"/>
              </a:rPr>
              <a:t>Challenge makes the opportunity to learn.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dirty="0" smtClean="0">
                <a:latin typeface="Comic Sans MS" panose="030F0702030302020204" pitchFamily="66" charset="0"/>
              </a:rPr>
              <a:t>Connection in the brain gets stronger.</a:t>
            </a:r>
            <a:endParaRPr lang="en-US" sz="3200" dirty="0">
              <a:latin typeface="Comic Sans MS" panose="030F0702030302020204" pitchFamily="66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3886200"/>
            <a:ext cx="3124200" cy="218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3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Comic Sans MS" panose="030F0702030302020204" pitchFamily="66" charset="0"/>
              </a:rPr>
              <a:t>                             </a:t>
            </a:r>
            <a:endParaRPr lang="en-US" sz="3200" dirty="0">
              <a:latin typeface="Comic Sans MS" panose="030F0702030302020204" pitchFamily="66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Comic Sans MS" panose="030F0702030302020204" pitchFamily="66" charset="0"/>
              </a:rPr>
              <a:t>TIP 3</a:t>
            </a:r>
            <a:r>
              <a:rPr lang="en-US" sz="4400" dirty="0" smtClean="0">
                <a:latin typeface="Comic Sans MS" panose="030F0702030302020204" pitchFamily="66" charset="0"/>
              </a:rPr>
              <a:t>: Practice Failure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4" y="1752600"/>
            <a:ext cx="3505200" cy="1971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00600" y="2535014"/>
            <a:ext cx="2743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mic Sans MS" panose="030F0702030302020204" pitchFamily="66" charset="0"/>
              </a:rPr>
              <a:t>J K Rowling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07571" y="4876799"/>
            <a:ext cx="34211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mic Sans MS" panose="030F0702030302020204" pitchFamily="66" charset="0"/>
              </a:rPr>
              <a:t>Wright Brothers</a:t>
            </a:r>
            <a:endParaRPr lang="en-US" sz="3200" dirty="0">
              <a:latin typeface="Comic Sans MS" panose="030F0702030302020204" pitchFamily="66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997" y="4114800"/>
            <a:ext cx="3933670" cy="221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1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3200" dirty="0" smtClean="0">
                <a:latin typeface="Comic Sans MS" panose="030F0702030302020204" pitchFamily="66" charset="0"/>
              </a:rPr>
              <a:t>Study says those who fail regularly</a:t>
            </a:r>
          </a:p>
          <a:p>
            <a:pPr algn="just">
              <a:lnSpc>
                <a:spcPct val="150000"/>
              </a:lnSpc>
            </a:pPr>
            <a:r>
              <a:rPr lang="en-US" sz="3200" dirty="0" smtClean="0">
                <a:latin typeface="Comic Sans MS" panose="030F0702030302020204" pitchFamily="66" charset="0"/>
              </a:rPr>
              <a:t>Know how to respond to challenges and they go constructive.</a:t>
            </a:r>
            <a:endParaRPr lang="en-US" sz="3200" dirty="0">
              <a:latin typeface="Comic Sans MS" panose="030F0702030302020204" pitchFamily="66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973286"/>
            <a:ext cx="3962400" cy="201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98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>
                <a:latin typeface="Comic Sans MS" panose="030F0702030302020204" pitchFamily="66" charset="0"/>
              </a:rPr>
              <a:t>Realize nothing is easy and accept that you make mistake.</a:t>
            </a:r>
          </a:p>
          <a:p>
            <a:pPr>
              <a:lnSpc>
                <a:spcPct val="150000"/>
              </a:lnSpc>
            </a:pPr>
            <a:endParaRPr lang="en-US" sz="3200" dirty="0">
              <a:latin typeface="Comic Sans MS" panose="030F0702030302020204" pitchFamily="66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124200"/>
            <a:ext cx="4038600" cy="323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39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76400"/>
            <a:ext cx="7680325" cy="432018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11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438400"/>
            <a:ext cx="5932311" cy="33369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838200"/>
            <a:ext cx="8839200" cy="14478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What happens when we face any challenge??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407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81001"/>
            <a:ext cx="7239000" cy="1447800"/>
          </a:xfrm>
        </p:spPr>
        <p:txBody>
          <a:bodyPr/>
          <a:lstStyle/>
          <a:p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76400"/>
            <a:ext cx="7680325" cy="4320182"/>
          </a:xfrm>
        </p:spPr>
      </p:pic>
    </p:spTree>
    <p:extLst>
      <p:ext uri="{BB962C8B-B14F-4D97-AF65-F5344CB8AC3E}">
        <p14:creationId xmlns:p14="http://schemas.microsoft.com/office/powerpoint/2010/main" val="2028788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76400"/>
            <a:ext cx="7680325" cy="432018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69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295400"/>
            <a:ext cx="3251200" cy="18288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Comic Sans MS" panose="030F0702030302020204" pitchFamily="66" charset="0"/>
              </a:rPr>
              <a:t>What is Confidence??</a:t>
            </a:r>
            <a:endParaRPr lang="en-US" sz="4400" dirty="0">
              <a:latin typeface="Comic Sans MS" panose="030F0702030302020204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286000"/>
            <a:ext cx="7086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 smtClean="0">
                <a:latin typeface="Comic Sans MS" panose="030F0702030302020204" pitchFamily="66" charset="0"/>
              </a:rPr>
              <a:t>Take a belief that</a:t>
            </a:r>
          </a:p>
          <a:p>
            <a:pPr algn="just">
              <a:lnSpc>
                <a:spcPct val="150000"/>
              </a:lnSpc>
            </a:pPr>
            <a:r>
              <a:rPr lang="en-US" sz="3200" dirty="0" smtClean="0">
                <a:latin typeface="Comic Sans MS" panose="030F0702030302020204" pitchFamily="66" charset="0"/>
              </a:rPr>
              <a:t>    you are valuable and  capable.   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 smtClean="0">
                <a:latin typeface="Comic Sans MS" panose="030F0702030302020204" pitchFamily="66" charset="0"/>
              </a:rPr>
              <a:t>Have courage to face challenge.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 smtClean="0">
                <a:latin typeface="Comic Sans MS" panose="030F0702030302020204" pitchFamily="66" charset="0"/>
              </a:rPr>
              <a:t>Be optimistic.   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 smtClean="0">
                <a:latin typeface="Comic Sans MS" panose="030F0702030302020204" pitchFamily="66" charset="0"/>
              </a:rPr>
              <a:t>Act courageous.           </a:t>
            </a:r>
            <a:endParaRPr lang="en-US" sz="32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47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457200" y="1981200"/>
            <a:ext cx="8229600" cy="4038600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 smtClean="0">
                <a:latin typeface="Comic Sans MS" panose="030F0702030302020204" pitchFamily="66" charset="0"/>
              </a:rPr>
              <a:t>What you are born with , your genes.</a:t>
            </a:r>
            <a:endParaRPr lang="en-US" sz="3200" dirty="0">
              <a:latin typeface="Comic Sans MS" panose="030F0702030302020204" pitchFamily="66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685800"/>
            <a:ext cx="7680960" cy="1066800"/>
          </a:xfrm>
        </p:spPr>
        <p:txBody>
          <a:bodyPr>
            <a:noAutofit/>
          </a:bodyPr>
          <a:lstStyle/>
          <a:p>
            <a:r>
              <a:rPr lang="en-US" sz="4400" dirty="0" smtClean="0">
                <a:latin typeface="Comic Sans MS" panose="030F0702030302020204" pitchFamily="66" charset="0"/>
              </a:rPr>
              <a:t>Where does confidence come from??</a:t>
            </a:r>
            <a:endParaRPr lang="en-US" sz="4400" dirty="0">
              <a:latin typeface="Comic Sans MS" panose="030F0702030302020204" pitchFamily="66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128962"/>
            <a:ext cx="5105400" cy="287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1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en-US" sz="3200" dirty="0" smtClean="0">
              <a:latin typeface="Comic Sans MS" panose="030F0702030302020204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200" dirty="0" smtClean="0">
                <a:latin typeface="Comic Sans MS" panose="030F0702030302020204" pitchFamily="66" charset="0"/>
              </a:rPr>
              <a:t>How you are treated.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3200" dirty="0">
              <a:latin typeface="Comic Sans MS" panose="030F0702030302020204" pitchFamily="66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609600"/>
            <a:ext cx="7680960" cy="1066800"/>
          </a:xfrm>
        </p:spPr>
        <p:txBody>
          <a:bodyPr>
            <a:noAutofit/>
          </a:bodyPr>
          <a:lstStyle/>
          <a:p>
            <a:r>
              <a:rPr lang="en-US" sz="4400" dirty="0">
                <a:latin typeface="Comic Sans MS" panose="030F0702030302020204" pitchFamily="66" charset="0"/>
              </a:rPr>
              <a:t>Where does confidence come from??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971800"/>
            <a:ext cx="56896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8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352426" y="1828800"/>
            <a:ext cx="7680960" cy="4358640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 smtClean="0">
                <a:latin typeface="Comic Sans MS" panose="030F0702030302020204" pitchFamily="66" charset="0"/>
              </a:rPr>
              <a:t>The choice you take and the risk you make.</a:t>
            </a:r>
          </a:p>
          <a:p>
            <a:pPr>
              <a:lnSpc>
                <a:spcPct val="150000"/>
              </a:lnSpc>
            </a:pPr>
            <a:endParaRPr lang="en-US" sz="3200" dirty="0">
              <a:latin typeface="Comic Sans MS" panose="030F0702030302020204" pitchFamily="66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609600"/>
            <a:ext cx="7680960" cy="1066800"/>
          </a:xfrm>
        </p:spPr>
        <p:txBody>
          <a:bodyPr>
            <a:noAutofit/>
          </a:bodyPr>
          <a:lstStyle/>
          <a:p>
            <a:r>
              <a:rPr lang="en-US" sz="4400" dirty="0">
                <a:latin typeface="Comic Sans MS" panose="030F0702030302020204" pitchFamily="66" charset="0"/>
              </a:rPr>
              <a:t>Where does confidence come from??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429000"/>
            <a:ext cx="4953000" cy="278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1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algn="ctr"/>
            <a:endParaRPr lang="en-US" sz="4400" dirty="0" smtClean="0">
              <a:latin typeface="Comic Sans MS" panose="030F0702030302020204" pitchFamily="66" charset="0"/>
            </a:endParaRPr>
          </a:p>
          <a:p>
            <a:pPr algn="ctr"/>
            <a:endParaRPr lang="en-US" sz="4400" dirty="0">
              <a:latin typeface="Comic Sans MS" panose="030F0702030302020204" pitchFamily="66" charset="0"/>
            </a:endParaRPr>
          </a:p>
          <a:p>
            <a:pPr algn="ctr"/>
            <a:r>
              <a:rPr lang="en-US" sz="4400" dirty="0" smtClean="0">
                <a:latin typeface="Comic Sans MS" panose="030F0702030302020204" pitchFamily="66" charset="0"/>
              </a:rPr>
              <a:t>Is everything possible??</a:t>
            </a:r>
            <a:endParaRPr lang="en-US" sz="4400" dirty="0">
              <a:latin typeface="Comic Sans MS" panose="030F0702030302020204" pitchFamily="66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4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ylar">
  <a:themeElements>
    <a:clrScheme name="Mylar">
      <a:dk1>
        <a:srgbClr val="000000"/>
      </a:dk1>
      <a:lt1>
        <a:srgbClr val="FFFFFF"/>
      </a:lt1>
      <a:dk2>
        <a:srgbClr val="656162"/>
      </a:dk2>
      <a:lt2>
        <a:srgbClr val="E0DACC"/>
      </a:lt2>
      <a:accent1>
        <a:srgbClr val="4A5A7A"/>
      </a:accent1>
      <a:accent2>
        <a:srgbClr val="F7BD40"/>
      </a:accent2>
      <a:accent3>
        <a:srgbClr val="975C00"/>
      </a:accent3>
      <a:accent4>
        <a:srgbClr val="754D41"/>
      </a:accent4>
      <a:accent5>
        <a:srgbClr val="838995"/>
      </a:accent5>
      <a:accent6>
        <a:srgbClr val="687B66"/>
      </a:accent6>
      <a:hlink>
        <a:srgbClr val="B5740B"/>
      </a:hlink>
      <a:folHlink>
        <a:srgbClr val="7483A0"/>
      </a:folHlink>
    </a:clrScheme>
    <a:fontScheme name="Mylar">
      <a:majorFont>
        <a:latin typeface="Corbel"/>
        <a:ea typeface=""/>
        <a:cs typeface=""/>
        <a:font script="Jpan" typeface="HGｺﾞｼｯｸM"/>
        <a:font script="Hang" typeface="맑은 고딕"/>
        <a:font script="Hans" typeface="华文楷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华文楷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ylar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dkEdge">
            <a:bevelT w="25400" h="508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tint val="100000"/>
                <a:shade val="30000"/>
                <a:alpha val="100000"/>
                <a:satMod val="255000"/>
                <a:lumMod val="100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lumMod val="80000"/>
              </a:schemeClr>
              <a:schemeClr val="phClr">
                <a:tint val="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TM01790491[[fn=Mylar]]</Template>
  <TotalTime>70</TotalTime>
  <Words>200</Words>
  <Application>Microsoft Office PowerPoint</Application>
  <PresentationFormat>On-screen Show (4:3)</PresentationFormat>
  <Paragraphs>41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Mylar</vt:lpstr>
      <vt:lpstr>Tips to Boost Confidence</vt:lpstr>
      <vt:lpstr>What happens when we face any challenge??</vt:lpstr>
      <vt:lpstr>PowerPoint Presentation</vt:lpstr>
      <vt:lpstr>PowerPoint Presentation</vt:lpstr>
      <vt:lpstr>What is Confidence??</vt:lpstr>
      <vt:lpstr>Where does confidence come from??</vt:lpstr>
      <vt:lpstr>Where does confidence come from??</vt:lpstr>
      <vt:lpstr>Where does confidence come from??</vt:lpstr>
      <vt:lpstr>PowerPoint Presentation</vt:lpstr>
      <vt:lpstr>TIP 1: Try a Quick Fix</vt:lpstr>
      <vt:lpstr>PowerPoint Presentation</vt:lpstr>
      <vt:lpstr>TIP 2: Believe in your Ability To Improve </vt:lpstr>
      <vt:lpstr>PowerPoint Presentation</vt:lpstr>
      <vt:lpstr>TIP 3: Practice Failure</vt:lpstr>
      <vt:lpstr>PowerPoint Presentation</vt:lpstr>
      <vt:lpstr>PowerPoint Presentation</vt:lpstr>
      <vt:lpstr>PowerPoint Presentation</vt:lpstr>
    </vt:vector>
  </TitlesOfParts>
  <Company>The Bank of New York Mellon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to boost confidence</dc:title>
  <dc:creator>Nehru, Meenakshi</dc:creator>
  <cp:lastModifiedBy>Nehru, Meenakshi</cp:lastModifiedBy>
  <cp:revision>9</cp:revision>
  <dcterms:created xsi:type="dcterms:W3CDTF">2017-04-05T03:16:14Z</dcterms:created>
  <dcterms:modified xsi:type="dcterms:W3CDTF">2017-04-05T04:27:00Z</dcterms:modified>
</cp:coreProperties>
</file>